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62" r:id="rId5"/>
    <p:sldId id="265" r:id="rId6"/>
    <p:sldId id="264" r:id="rId7"/>
    <p:sldId id="266" r:id="rId8"/>
  </p:sldIdLst>
  <p:sldSz cx="6858000" cy="9144000" type="screen4x3"/>
  <p:notesSz cx="6858000" cy="9144000"/>
  <p:custDataLst>
    <p:tags r:id="rId1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840"/>
        <p:guide pos="217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2" Type="http://schemas.openxmlformats.org/officeDocument/2006/relationships/tags" Target="tags/tag2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pPr fontAlgn="base"/>
            <a:r>
              <a:rPr lang="zh-CN" altLang="en-US" sz="337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pPr fontAlgn="base"/>
            <a:r>
              <a:rPr lang="zh-CN" altLang="en-US" sz="1350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72050" y="366184"/>
            <a:ext cx="1543050" cy="7802033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42900" y="366184"/>
            <a:ext cx="4539698" cy="7802033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pPr fontAlgn="base"/>
            <a:r>
              <a:rPr lang="zh-CN" altLang="en-US" sz="337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pPr fontAlgn="base"/>
            <a:r>
              <a:rPr lang="zh-CN" altLang="en-US" sz="1350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916" y="2279651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pPr fontAlgn="base"/>
            <a:r>
              <a:rPr lang="zh-CN" altLang="en-US" sz="337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7916" y="6119284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24378" cy="6034617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90722" y="2133600"/>
            <a:ext cx="3024378" cy="6034617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486833"/>
            <a:ext cx="5915025" cy="1767417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7561" y="2371251"/>
            <a:ext cx="2741386" cy="1098549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7400" indent="0">
              <a:buNone/>
              <a:defRPr sz="1015"/>
            </a:lvl9pPr>
          </a:lstStyle>
          <a:p>
            <a:pPr lvl="0" fontAlgn="base"/>
            <a:r>
              <a:rPr lang="zh-CN" altLang="en-US" sz="157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67561" y="3553839"/>
            <a:ext cx="2741386" cy="469904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519528" y="2371251"/>
            <a:ext cx="2754887" cy="1098549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7400" indent="0">
              <a:buNone/>
              <a:defRPr sz="1015"/>
            </a:lvl9pPr>
          </a:lstStyle>
          <a:p>
            <a:pPr lvl="0" fontAlgn="base"/>
            <a:r>
              <a:rPr lang="zh-CN" altLang="en-US" sz="157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519528" y="3553839"/>
            <a:ext cx="2754887" cy="469904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157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35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12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12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343009" cy="2133600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915543" y="609601"/>
            <a:ext cx="3471863" cy="7205133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343009" cy="5082117"/>
          </a:xfrm>
        </p:spPr>
        <p:txBody>
          <a:bodyPr/>
          <a:lstStyle>
            <a:lvl1pPr marL="0" indent="0">
              <a:buNone/>
              <a:defRPr sz="1125"/>
            </a:lvl1pPr>
            <a:lvl2pPr marL="257175" indent="0">
              <a:buNone/>
              <a:defRPr sz="1015"/>
            </a:lvl2pPr>
            <a:lvl3pPr marL="514350" indent="0">
              <a:buNone/>
              <a:defRPr sz="900"/>
            </a:lvl3pPr>
            <a:lvl4pPr marL="771525" indent="0">
              <a:buNone/>
              <a:defRPr sz="790"/>
            </a:lvl4pPr>
            <a:lvl5pPr marL="1028700" indent="0">
              <a:buNone/>
              <a:defRPr sz="790"/>
            </a:lvl5pPr>
            <a:lvl6pPr marL="1285875" indent="0">
              <a:buNone/>
              <a:defRPr sz="790"/>
            </a:lvl6pPr>
            <a:lvl7pPr marL="1543050" indent="0">
              <a:buNone/>
              <a:defRPr sz="790"/>
            </a:lvl7pPr>
            <a:lvl8pPr marL="1800225" indent="0">
              <a:buNone/>
              <a:defRPr sz="790"/>
            </a:lvl8pPr>
            <a:lvl9pPr marL="2057400" indent="0">
              <a:buNone/>
              <a:defRPr sz="790"/>
            </a:lvl9pPr>
          </a:lstStyle>
          <a:p>
            <a:pPr lvl="0" fontAlgn="base"/>
            <a:r>
              <a:rPr lang="zh-CN" altLang="en-US" sz="112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72050" y="366184"/>
            <a:ext cx="1543050" cy="7802033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42900" y="366184"/>
            <a:ext cx="4539698" cy="7802033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916" y="2279651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pPr fontAlgn="base"/>
            <a:r>
              <a:rPr lang="zh-CN" altLang="en-US" sz="337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7916" y="6119284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24378" cy="6034617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90722" y="2133600"/>
            <a:ext cx="3024378" cy="6034617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486833"/>
            <a:ext cx="5915025" cy="1767417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7561" y="2371251"/>
            <a:ext cx="2741386" cy="1098549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7400" indent="0">
              <a:buNone/>
              <a:defRPr sz="1015"/>
            </a:lvl9pPr>
          </a:lstStyle>
          <a:p>
            <a:pPr lvl="0" fontAlgn="base"/>
            <a:r>
              <a:rPr lang="zh-CN" altLang="en-US" sz="157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67561" y="3553839"/>
            <a:ext cx="2741386" cy="469904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519528" y="2371251"/>
            <a:ext cx="2754887" cy="1098549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7400" indent="0">
              <a:buNone/>
              <a:defRPr sz="1015"/>
            </a:lvl9pPr>
          </a:lstStyle>
          <a:p>
            <a:pPr lvl="0" fontAlgn="base"/>
            <a:r>
              <a:rPr lang="zh-CN" altLang="en-US" sz="157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519528" y="3553839"/>
            <a:ext cx="2754887" cy="469904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157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35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12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12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7400" indent="0">
              <a:buNone/>
              <a:defRPr sz="56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343009" cy="2133600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915543" y="609601"/>
            <a:ext cx="3471863" cy="7205133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343009" cy="5082117"/>
          </a:xfrm>
        </p:spPr>
        <p:txBody>
          <a:bodyPr/>
          <a:lstStyle>
            <a:lvl1pPr marL="0" indent="0">
              <a:buNone/>
              <a:defRPr sz="1125"/>
            </a:lvl1pPr>
            <a:lvl2pPr marL="257175" indent="0">
              <a:buNone/>
              <a:defRPr sz="1015"/>
            </a:lvl2pPr>
            <a:lvl3pPr marL="514350" indent="0">
              <a:buNone/>
              <a:defRPr sz="900"/>
            </a:lvl3pPr>
            <a:lvl4pPr marL="771525" indent="0">
              <a:buNone/>
              <a:defRPr sz="790"/>
            </a:lvl4pPr>
            <a:lvl5pPr marL="1028700" indent="0">
              <a:buNone/>
              <a:defRPr sz="790"/>
            </a:lvl5pPr>
            <a:lvl6pPr marL="1285875" indent="0">
              <a:buNone/>
              <a:defRPr sz="790"/>
            </a:lvl6pPr>
            <a:lvl7pPr marL="1543050" indent="0">
              <a:buNone/>
              <a:defRPr sz="790"/>
            </a:lvl7pPr>
            <a:lvl8pPr marL="1800225" indent="0">
              <a:buNone/>
              <a:defRPr sz="790"/>
            </a:lvl8pPr>
            <a:lvl9pPr marL="2057400" indent="0">
              <a:buNone/>
              <a:defRPr sz="790"/>
            </a:lvl9pPr>
          </a:lstStyle>
          <a:p>
            <a:pPr lvl="0" fontAlgn="base"/>
            <a:r>
              <a:rPr lang="zh-CN" altLang="en-US" sz="112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5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5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50"/>
            </a:lvl1pPr>
          </a:lstStyle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lvl="0" indent="-25717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530" lvl="1" indent="-21399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2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5950" lvl="5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28850" lvl="6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1750" lvl="7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14650" lvl="8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685800" lvl="2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028700" lvl="3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371600" lvl="4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1714500" lvl="5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057400" lvl="6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2400300" lvl="7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2743200" lvl="8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5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5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50"/>
            </a:lvl1pPr>
          </a:lstStyle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lvl="0" indent="-25717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530" lvl="1" indent="-21399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2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5950" lvl="5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28850" lvl="6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1750" lvl="7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14650" lvl="8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685800" lvl="2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028700" lvl="3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371600" lvl="4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1714500" lvl="5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057400" lvl="6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2400300" lvl="7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2743200" lvl="8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标题 3073"/>
          <p:cNvSpPr>
            <a:spLocks noGrp="1"/>
          </p:cNvSpPr>
          <p:nvPr>
            <p:ph type="ctrTitle"/>
          </p:nvPr>
        </p:nvSpPr>
        <p:spPr>
          <a:xfrm>
            <a:off x="514350" y="974725"/>
            <a:ext cx="5829300" cy="3117850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zh-CN" altLang="zh-CN" sz="3300" kern="1200" baseline="0">
                <a:latin typeface="+mj-lt"/>
                <a:ea typeface="+mj-ea"/>
                <a:cs typeface="+mj-cs"/>
              </a:rPr>
              <a:t>供热报装申请书</a:t>
            </a:r>
            <a:endParaRPr lang="zh-CN" altLang="zh-CN" sz="3300" kern="1200" baseline="0">
              <a:latin typeface="+mj-lt"/>
              <a:ea typeface="+mj-ea"/>
              <a:cs typeface="+mj-cs"/>
            </a:endParaRPr>
          </a:p>
        </p:txBody>
      </p:sp>
      <p:pic>
        <p:nvPicPr>
          <p:cNvPr id="3074" name="图片 3" descr="C:\Documents and Settings\Administrator\桌面\北海热力图标.jpg北海热力图标"/>
          <p:cNvPicPr>
            <a:picLocks noChangeAspect="1"/>
          </p:cNvPicPr>
          <p:nvPr/>
        </p:nvPicPr>
        <p:blipFill>
          <a:blip r:embed="rId1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43100" y="3378200"/>
            <a:ext cx="2992438" cy="2836863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" name="对角圆角矩形 42"/>
          <p:cNvSpPr/>
          <p:nvPr/>
        </p:nvSpPr>
        <p:spPr>
          <a:xfrm>
            <a:off x="5086350" y="7315200"/>
            <a:ext cx="1079500" cy="485775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42" name="对角圆角矩形 41"/>
          <p:cNvSpPr/>
          <p:nvPr/>
        </p:nvSpPr>
        <p:spPr>
          <a:xfrm>
            <a:off x="5084763" y="6661150"/>
            <a:ext cx="1081088" cy="50323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35" name="对角圆角矩形 34"/>
          <p:cNvSpPr/>
          <p:nvPr/>
        </p:nvSpPr>
        <p:spPr>
          <a:xfrm>
            <a:off x="1339850" y="6588125"/>
            <a:ext cx="3384550" cy="1368425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34" name="对角圆角矩形 33"/>
          <p:cNvSpPr/>
          <p:nvPr/>
        </p:nvSpPr>
        <p:spPr>
          <a:xfrm>
            <a:off x="5084763" y="4932363"/>
            <a:ext cx="1152525" cy="641350"/>
          </a:xfrm>
          <a:prstGeom prst="round2DiagRect">
            <a:avLst>
              <a:gd name="adj1" fmla="val 16667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4101" name="文本框 17"/>
          <p:cNvSpPr txBox="1"/>
          <p:nvPr/>
        </p:nvSpPr>
        <p:spPr>
          <a:xfrm>
            <a:off x="5157788" y="4999038"/>
            <a:ext cx="1257300" cy="522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1400">
                <a:latin typeface="Arial" panose="020B0604020202020204" pitchFamily="34" charset="0"/>
                <a:ea typeface="宋体" panose="02010600030101010101" pitchFamily="2" charset="-122"/>
              </a:rPr>
              <a:t>办理时限：</a:t>
            </a:r>
            <a:endParaRPr lang="zh-CN" altLang="en-US" sz="1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1400">
                <a:latin typeface="Arial" panose="020B0604020202020204" pitchFamily="34" charset="0"/>
                <a:ea typeface="宋体" panose="02010600030101010101" pitchFamily="2" charset="-122"/>
              </a:rPr>
              <a:t>10</a:t>
            </a:r>
            <a:r>
              <a:rPr lang="zh-CN" altLang="en-US" sz="1400">
                <a:latin typeface="Arial" panose="020B0604020202020204" pitchFamily="34" charset="0"/>
                <a:ea typeface="宋体" panose="02010600030101010101" pitchFamily="2" charset="-122"/>
              </a:rPr>
              <a:t>个工作日</a:t>
            </a:r>
            <a:endParaRPr lang="zh-CN" altLang="en-US" sz="1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" name="对角圆角矩形 32"/>
          <p:cNvSpPr/>
          <p:nvPr/>
        </p:nvSpPr>
        <p:spPr>
          <a:xfrm>
            <a:off x="5086350" y="3995738"/>
            <a:ext cx="1079500" cy="504825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32" name="对角圆角矩形 31"/>
          <p:cNvSpPr/>
          <p:nvPr/>
        </p:nvSpPr>
        <p:spPr>
          <a:xfrm>
            <a:off x="5086350" y="3348038"/>
            <a:ext cx="1079500" cy="50323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31" name="对角圆角矩形 30"/>
          <p:cNvSpPr/>
          <p:nvPr/>
        </p:nvSpPr>
        <p:spPr>
          <a:xfrm>
            <a:off x="5157788" y="1692275"/>
            <a:ext cx="1079500" cy="792163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30" name="对角圆角矩形 29"/>
          <p:cNvSpPr/>
          <p:nvPr/>
        </p:nvSpPr>
        <p:spPr>
          <a:xfrm>
            <a:off x="1268413" y="3203575"/>
            <a:ext cx="3457575" cy="280828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9" name="对角圆角矩形 28"/>
          <p:cNvSpPr/>
          <p:nvPr/>
        </p:nvSpPr>
        <p:spPr>
          <a:xfrm>
            <a:off x="1358900" y="1709738"/>
            <a:ext cx="3455988" cy="936625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6" name="五边形 25"/>
          <p:cNvSpPr/>
          <p:nvPr/>
        </p:nvSpPr>
        <p:spPr>
          <a:xfrm>
            <a:off x="260350" y="6632575"/>
            <a:ext cx="781050" cy="136525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5" name="五边形 24"/>
          <p:cNvSpPr/>
          <p:nvPr/>
        </p:nvSpPr>
        <p:spPr>
          <a:xfrm>
            <a:off x="260350" y="3871913"/>
            <a:ext cx="781050" cy="151923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4" name="五边形 23"/>
          <p:cNvSpPr/>
          <p:nvPr/>
        </p:nvSpPr>
        <p:spPr>
          <a:xfrm>
            <a:off x="260350" y="1619250"/>
            <a:ext cx="781050" cy="136842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4110" name="标题 1"/>
          <p:cNvSpPr>
            <a:spLocks noGrp="1"/>
          </p:cNvSpPr>
          <p:nvPr>
            <p:ph type="title"/>
          </p:nvPr>
        </p:nvSpPr>
        <p:spPr>
          <a:xfrm>
            <a:off x="358775" y="350838"/>
            <a:ext cx="6172200" cy="1524000"/>
          </a:xfrm>
        </p:spPr>
        <p:txBody>
          <a:bodyPr anchor="ctr" anchorCtr="0"/>
          <a:p>
            <a:r>
              <a:rPr lang="zh-CN" altLang="en-US" sz="2000"/>
              <a:t>供热报装业务流程</a:t>
            </a:r>
            <a:endParaRPr lang="zh-CN" altLang="en-US" sz="2000"/>
          </a:p>
        </p:txBody>
      </p:sp>
      <p:pic>
        <p:nvPicPr>
          <p:cNvPr id="4111" name="图片 3" descr="C:\Documents and Settings\Administrator\桌面\北海热力图标.jpg北海热力图标"/>
          <p:cNvPicPr>
            <a:picLocks noGrp="1" noChangeAspect="1"/>
          </p:cNvPicPr>
          <p:nvPr>
            <p:ph idx="1"/>
          </p:nvPr>
        </p:nvPicPr>
        <p:blipFill>
          <a:blip r:embed="rId1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58900" y="604838"/>
            <a:ext cx="1069975" cy="1014412"/>
          </a:xfrm>
        </p:spPr>
      </p:pic>
      <p:sp>
        <p:nvSpPr>
          <p:cNvPr id="4112" name="文本框 5"/>
          <p:cNvSpPr txBox="1"/>
          <p:nvPr/>
        </p:nvSpPr>
        <p:spPr>
          <a:xfrm>
            <a:off x="422275" y="1809750"/>
            <a:ext cx="45720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用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户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申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请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13" name="文本框 7"/>
          <p:cNvSpPr txBox="1"/>
          <p:nvPr/>
        </p:nvSpPr>
        <p:spPr>
          <a:xfrm>
            <a:off x="1450975" y="1809750"/>
            <a:ext cx="3343275" cy="7366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1400">
                <a:latin typeface="Arial" panose="020B0604020202020204" pitchFamily="34" charset="0"/>
                <a:ea typeface="宋体" panose="02010600030101010101" pitchFamily="2" charset="-122"/>
              </a:rPr>
              <a:t>1.</a:t>
            </a:r>
            <a:r>
              <a:rPr lang="zh-CN" altLang="en-US" sz="1400">
                <a:latin typeface="Arial" panose="020B0604020202020204" pitchFamily="34" charset="0"/>
                <a:ea typeface="宋体" panose="02010600030101010101" pitchFamily="2" charset="-122"/>
              </a:rPr>
              <a:t>热用户填写《采暖用热申请表》，提交供热工程相关资料（所需表后附）。纸质版材料需加盖公章</a:t>
            </a:r>
            <a:endParaRPr lang="zh-CN" altLang="en-US" sz="1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14" name="文本框 8"/>
          <p:cNvSpPr txBox="1"/>
          <p:nvPr/>
        </p:nvSpPr>
        <p:spPr>
          <a:xfrm>
            <a:off x="5245100" y="1809750"/>
            <a:ext cx="1065213" cy="522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1400">
                <a:latin typeface="Arial" panose="020B0604020202020204" pitchFamily="34" charset="0"/>
                <a:ea typeface="宋体" panose="02010600030101010101" pitchFamily="2" charset="-122"/>
              </a:rPr>
              <a:t>办理时限：</a:t>
            </a:r>
            <a:endParaRPr lang="zh-CN" altLang="en-US" sz="1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1400">
                <a:latin typeface="Arial" panose="020B0604020202020204" pitchFamily="34" charset="0"/>
                <a:ea typeface="宋体" panose="02010600030101010101" pitchFamily="2" charset="-122"/>
              </a:rPr>
              <a:t>即办</a:t>
            </a:r>
            <a:endParaRPr lang="zh-CN" altLang="en-US" sz="1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15" name="文本框 9"/>
          <p:cNvSpPr txBox="1"/>
          <p:nvPr/>
        </p:nvSpPr>
        <p:spPr>
          <a:xfrm>
            <a:off x="358775" y="4122738"/>
            <a:ext cx="428625" cy="1385887"/>
          </a:xfrm>
          <a:prstGeom prst="rect">
            <a:avLst/>
          </a:prstGeom>
          <a:noFill/>
          <a:ln w="9525">
            <a:noFill/>
          </a:ln>
        </p:spPr>
        <p:txBody>
          <a:bodyPr vert="eaVert" wrap="square" anchor="t" anchorCtr="0">
            <a:spAutoFit/>
          </a:bodyPr>
          <a:p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方案制定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16" name="文本框 12"/>
          <p:cNvSpPr txBox="1"/>
          <p:nvPr/>
        </p:nvSpPr>
        <p:spPr>
          <a:xfrm>
            <a:off x="1520825" y="3341688"/>
            <a:ext cx="3132138" cy="24606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1400">
                <a:latin typeface="Arial" panose="020B0604020202020204" pitchFamily="34" charset="0"/>
                <a:ea typeface="宋体" panose="02010600030101010101" pitchFamily="2" charset="-122"/>
              </a:rPr>
              <a:t>2.</a:t>
            </a:r>
            <a:r>
              <a:rPr lang="zh-CN" altLang="en-US" sz="1400">
                <a:latin typeface="Arial" panose="020B0604020202020204" pitchFamily="34" charset="0"/>
                <a:ea typeface="宋体" panose="02010600030101010101" pitchFamily="2" charset="-122"/>
              </a:rPr>
              <a:t>现场勘查、绘制、审定接入方案，双方确认入网方案并划分产权。</a:t>
            </a:r>
            <a:endParaRPr lang="zh-CN" altLang="en-US" sz="1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1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1400">
                <a:latin typeface="Arial" panose="020B0604020202020204" pitchFamily="34" charset="0"/>
                <a:ea typeface="宋体" panose="02010600030101010101" pitchFamily="2" charset="-122"/>
              </a:rPr>
              <a:t>3.</a:t>
            </a:r>
            <a:r>
              <a:rPr lang="zh-CN" altLang="en-US" sz="1400">
                <a:latin typeface="Arial" panose="020B0604020202020204" pitchFamily="34" charset="0"/>
                <a:ea typeface="宋体" panose="02010600030101010101" pitchFamily="2" charset="-122"/>
              </a:rPr>
              <a:t>现场复核、确认入网楼栋建筑面积及属性，签订《潍坊市城市供用热开户合同》。</a:t>
            </a:r>
            <a:endParaRPr lang="zh-CN" altLang="en-US" sz="1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1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1400">
                <a:latin typeface="Arial" panose="020B0604020202020204" pitchFamily="34" charset="0"/>
                <a:ea typeface="宋体" panose="02010600030101010101" pitchFamily="2" charset="-122"/>
              </a:rPr>
              <a:t>4.</a:t>
            </a:r>
            <a:r>
              <a:rPr lang="zh-CN" altLang="en-US" sz="1400">
                <a:latin typeface="Arial" panose="020B0604020202020204" pitchFamily="34" charset="0"/>
                <a:ea typeface="宋体" panose="02010600030101010101" pitchFamily="2" charset="-122"/>
              </a:rPr>
              <a:t>热力公司产权内供热工程，由热力公司开展项目审批及设计。用户产权内供热工程，由用户自行选择设计及施工单位，热力公司负责图纸审核。</a:t>
            </a:r>
            <a:endParaRPr lang="zh-CN" altLang="en-US" sz="1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17" name="文本框 13"/>
          <p:cNvSpPr txBox="1"/>
          <p:nvPr/>
        </p:nvSpPr>
        <p:spPr>
          <a:xfrm>
            <a:off x="5143500" y="3349625"/>
            <a:ext cx="1270000" cy="522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1400">
                <a:latin typeface="Arial" panose="020B0604020202020204" pitchFamily="34" charset="0"/>
                <a:ea typeface="宋体" panose="02010600030101010101" pitchFamily="2" charset="-122"/>
              </a:rPr>
              <a:t>办理时限：</a:t>
            </a:r>
            <a:endParaRPr lang="zh-CN" altLang="en-US" sz="1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1400"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1400">
                <a:latin typeface="Arial" panose="020B0604020202020204" pitchFamily="34" charset="0"/>
                <a:ea typeface="宋体" panose="02010600030101010101" pitchFamily="2" charset="-122"/>
              </a:rPr>
              <a:t>个工作日</a:t>
            </a:r>
            <a:endParaRPr lang="zh-CN" altLang="en-US" sz="1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18" name="文本框 16"/>
          <p:cNvSpPr txBox="1"/>
          <p:nvPr/>
        </p:nvSpPr>
        <p:spPr>
          <a:xfrm>
            <a:off x="5143500" y="3986213"/>
            <a:ext cx="1022350" cy="522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1400">
                <a:latin typeface="Arial" panose="020B0604020202020204" pitchFamily="34" charset="0"/>
                <a:ea typeface="宋体" panose="02010600030101010101" pitchFamily="2" charset="-122"/>
              </a:rPr>
              <a:t>办理时限：</a:t>
            </a:r>
            <a:r>
              <a:rPr lang="en-US" altLang="zh-CN" sz="1400"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zh-CN" altLang="en-US" sz="1400">
                <a:latin typeface="Arial" panose="020B0604020202020204" pitchFamily="34" charset="0"/>
                <a:ea typeface="宋体" panose="02010600030101010101" pitchFamily="2" charset="-122"/>
              </a:rPr>
              <a:t>个工作日</a:t>
            </a:r>
            <a:endParaRPr lang="zh-CN" altLang="en-US" sz="1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19" name="文本框 18"/>
          <p:cNvSpPr txBox="1"/>
          <p:nvPr/>
        </p:nvSpPr>
        <p:spPr>
          <a:xfrm>
            <a:off x="419100" y="6745288"/>
            <a:ext cx="460375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验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收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供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热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20" name="文本框 20"/>
          <p:cNvSpPr txBox="1"/>
          <p:nvPr/>
        </p:nvSpPr>
        <p:spPr>
          <a:xfrm>
            <a:off x="1520825" y="6632575"/>
            <a:ext cx="3060700" cy="11684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1400">
                <a:latin typeface="Arial" panose="020B0604020202020204" pitchFamily="34" charset="0"/>
                <a:ea typeface="宋体" panose="02010600030101010101" pitchFamily="2" charset="-122"/>
              </a:rPr>
              <a:t>5.</a:t>
            </a:r>
            <a:r>
              <a:rPr lang="zh-CN" altLang="en-US" sz="1400">
                <a:latin typeface="Arial" panose="020B0604020202020204" pitchFamily="34" charset="0"/>
                <a:ea typeface="宋体" panose="02010600030101010101" pitchFamily="2" charset="-122"/>
              </a:rPr>
              <a:t>用户产权内供热工程，由热力公司综合验收。</a:t>
            </a:r>
            <a:endParaRPr lang="zh-CN" altLang="en-US" sz="1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sz="1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1400">
                <a:latin typeface="Arial" panose="020B0604020202020204" pitchFamily="34" charset="0"/>
                <a:ea typeface="宋体" panose="02010600030101010101" pitchFamily="2" charset="-122"/>
              </a:rPr>
              <a:t>6.</a:t>
            </a:r>
            <a:r>
              <a:rPr lang="zh-CN" altLang="en-US" sz="1400">
                <a:latin typeface="Arial" panose="020B0604020202020204" pitchFamily="34" charset="0"/>
                <a:ea typeface="宋体" panose="02010600030101010101" pitchFamily="2" charset="-122"/>
              </a:rPr>
              <a:t>验收合格后，热力公司根据用户需求和小区供热率，及时开通供热服务。</a:t>
            </a:r>
            <a:endParaRPr lang="zh-CN" altLang="en-US" sz="1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21" name="文本框 21"/>
          <p:cNvSpPr txBox="1"/>
          <p:nvPr/>
        </p:nvSpPr>
        <p:spPr>
          <a:xfrm>
            <a:off x="5143500" y="6632575"/>
            <a:ext cx="1165225" cy="522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1400">
                <a:latin typeface="Arial" panose="020B0604020202020204" pitchFamily="34" charset="0"/>
                <a:ea typeface="宋体" panose="02010600030101010101" pitchFamily="2" charset="-122"/>
              </a:rPr>
              <a:t>办理时限：</a:t>
            </a:r>
            <a:endParaRPr lang="zh-CN" altLang="en-US" sz="14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14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1400">
                <a:latin typeface="Arial" panose="020B0604020202020204" pitchFamily="34" charset="0"/>
                <a:ea typeface="宋体" panose="02010600030101010101" pitchFamily="2" charset="-122"/>
              </a:rPr>
              <a:t>个工作日</a:t>
            </a:r>
            <a:endParaRPr lang="zh-CN" altLang="en-US" sz="1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22" name="文本框 22"/>
          <p:cNvSpPr txBox="1"/>
          <p:nvPr/>
        </p:nvSpPr>
        <p:spPr>
          <a:xfrm>
            <a:off x="5143500" y="7326313"/>
            <a:ext cx="1022350" cy="522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1400">
                <a:latin typeface="Arial" panose="020B0604020202020204" pitchFamily="34" charset="0"/>
                <a:ea typeface="宋体" panose="02010600030101010101" pitchFamily="2" charset="-122"/>
              </a:rPr>
              <a:t>办理时限：</a:t>
            </a:r>
            <a:r>
              <a:rPr lang="en-US" altLang="zh-CN" sz="14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1400">
                <a:latin typeface="Arial" panose="020B0604020202020204" pitchFamily="34" charset="0"/>
                <a:ea typeface="宋体" panose="02010600030101010101" pitchFamily="2" charset="-122"/>
              </a:rPr>
              <a:t>个工作日</a:t>
            </a:r>
            <a:endParaRPr lang="zh-CN" altLang="en-US" sz="14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" name="右箭头 36"/>
          <p:cNvSpPr/>
          <p:nvPr/>
        </p:nvSpPr>
        <p:spPr>
          <a:xfrm>
            <a:off x="4868863" y="2124075"/>
            <a:ext cx="2159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38" name="右箭头 37"/>
          <p:cNvSpPr/>
          <p:nvPr/>
        </p:nvSpPr>
        <p:spPr>
          <a:xfrm>
            <a:off x="4797425" y="3560763"/>
            <a:ext cx="215900" cy="746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39" name="右箭头 38"/>
          <p:cNvSpPr/>
          <p:nvPr/>
        </p:nvSpPr>
        <p:spPr>
          <a:xfrm>
            <a:off x="4797425" y="4208463"/>
            <a:ext cx="2159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41" name="右箭头 40"/>
          <p:cNvSpPr/>
          <p:nvPr/>
        </p:nvSpPr>
        <p:spPr>
          <a:xfrm>
            <a:off x="4797425" y="5292725"/>
            <a:ext cx="215900" cy="746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48" name="右箭头 47"/>
          <p:cNvSpPr/>
          <p:nvPr/>
        </p:nvSpPr>
        <p:spPr>
          <a:xfrm>
            <a:off x="4797425" y="6877050"/>
            <a:ext cx="215900" cy="746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49" name="右箭头 48"/>
          <p:cNvSpPr/>
          <p:nvPr/>
        </p:nvSpPr>
        <p:spPr>
          <a:xfrm>
            <a:off x="4797425" y="7524750"/>
            <a:ext cx="2159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50" name="下箭头 49"/>
          <p:cNvSpPr/>
          <p:nvPr/>
        </p:nvSpPr>
        <p:spPr>
          <a:xfrm>
            <a:off x="404813" y="3132138"/>
            <a:ext cx="144463" cy="576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51" name="下箭头 50"/>
          <p:cNvSpPr/>
          <p:nvPr/>
        </p:nvSpPr>
        <p:spPr>
          <a:xfrm>
            <a:off x="404813" y="5580063"/>
            <a:ext cx="144463" cy="8651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p>
            <a:r>
              <a:rPr lang="zh-CN" altLang="en-US" sz="2000"/>
              <a:t>供热报装申请业务相关说明</a:t>
            </a:r>
            <a:endParaRPr lang="zh-CN" altLang="en-US" sz="2000"/>
          </a:p>
        </p:txBody>
      </p:sp>
      <p:sp>
        <p:nvSpPr>
          <p:cNvPr id="5122" name="文本框 3"/>
          <p:cNvSpPr txBox="1"/>
          <p:nvPr/>
        </p:nvSpPr>
        <p:spPr>
          <a:xfrm>
            <a:off x="815975" y="1647825"/>
            <a:ext cx="5462588" cy="587756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一、适用范围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       此业务用于从未在我公司办理过供热相关业务的单位。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二、开户单位需提供以下材料：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>
                <a:latin typeface="Arial" panose="020B0604020202020204" pitchFamily="34" charset="0"/>
                <a:ea typeface="宋体" panose="02010600030101010101" pitchFamily="2" charset="-122"/>
              </a:rPr>
              <a:t>      1.</a:t>
            </a:r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营业执照复印件；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600">
                <a:latin typeface="Arial" panose="020B0604020202020204" pitchFamily="34" charset="0"/>
                <a:ea typeface="宋体" panose="02010600030101010101" pitchFamily="2" charset="-122"/>
              </a:rPr>
              <a:t>      2.</a:t>
            </a:r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发票开具信息。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注：以上非电子版资料，需加盖公章。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三、取暖费收取标准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       按照潍滨经发【</a:t>
            </a:r>
            <a:r>
              <a:rPr lang="en-US" altLang="zh-CN" sz="1600">
                <a:latin typeface="Arial" panose="020B0604020202020204" pitchFamily="34" charset="0"/>
                <a:ea typeface="宋体" panose="02010600030101010101" pitchFamily="2" charset="-122"/>
              </a:rPr>
              <a:t>2021</a:t>
            </a:r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】</a:t>
            </a:r>
            <a:r>
              <a:rPr lang="en-US" altLang="zh-CN" sz="1600">
                <a:latin typeface="Arial" panose="020B0604020202020204" pitchFamily="34" charset="0"/>
                <a:ea typeface="宋体" panose="02010600030101010101" pitchFamily="2" charset="-122"/>
              </a:rPr>
              <a:t>103</a:t>
            </a:r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号文件执行。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三、其他服务措施：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1、服务回访：在回访过程中发现客户不满意的情况，我公司会在24小时内派遣工作人员上门服务。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2、投诉受理：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受理服务电话 ：0536-7573917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根据《投诉记录派遣表》组织工作人员24小时内根据实际情况，做出处理反馈。因客观原因在期限不能解决的，向投诉人说明情况，并确定解决时间。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5123" name="图片 3" descr="C:\Documents and Settings\Administrator\桌面\北海热力图标.jpg北海热力图标"/>
          <p:cNvPicPr>
            <a:picLocks noGrp="1" noChangeAspect="1"/>
          </p:cNvPicPr>
          <p:nvPr>
            <p:ph idx="1"/>
          </p:nvPr>
        </p:nvPicPr>
        <p:blipFill>
          <a:blip r:embed="rId1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8213" y="622300"/>
            <a:ext cx="1071562" cy="101282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标题 1"/>
          <p:cNvSpPr>
            <a:spLocks noGrp="1"/>
          </p:cNvSpPr>
          <p:nvPr>
            <p:ph type="title"/>
          </p:nvPr>
        </p:nvSpPr>
        <p:spPr>
          <a:xfrm>
            <a:off x="490538" y="366713"/>
            <a:ext cx="6024562" cy="819150"/>
          </a:xfrm>
        </p:spPr>
        <p:txBody>
          <a:bodyPr anchor="ctr" anchorCtr="0"/>
          <a:p>
            <a:r>
              <a:rPr lang="en-US" altLang="zh-CN" sz="2000" b="1">
                <a:latin typeface="宋体" panose="02010600030101010101" pitchFamily="2" charset="-122"/>
              </a:rPr>
              <a:t>采暖用热申请表</a:t>
            </a:r>
            <a:r>
              <a:rPr lang="en-US" altLang="zh-CN" sz="2000" b="1">
                <a:latin typeface="Times New Roman" panose="02020603050405020304" charset="0"/>
              </a:rPr>
              <a:t> </a:t>
            </a:r>
            <a:endParaRPr lang="zh-CN" altLang="en-US" sz="2000"/>
          </a:p>
        </p:txBody>
      </p:sp>
      <p:graphicFrame>
        <p:nvGraphicFramePr>
          <p:cNvPr id="3" name="表格 2"/>
          <p:cNvGraphicFramePr/>
          <p:nvPr/>
        </p:nvGraphicFramePr>
        <p:xfrm>
          <a:off x="387350" y="1069975"/>
          <a:ext cx="6325235" cy="63944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8600"/>
                <a:gridCol w="895985"/>
                <a:gridCol w="233680"/>
                <a:gridCol w="663575"/>
                <a:gridCol w="530860"/>
                <a:gridCol w="364490"/>
                <a:gridCol w="591185"/>
                <a:gridCol w="493395"/>
                <a:gridCol w="1053465"/>
              </a:tblGrid>
              <a:tr h="200660">
                <a:tc gridSpan="9">
                  <a:txBody>
                    <a:bodyPr/>
                    <a:p>
                      <a:pPr algn="ctr">
                        <a:buNone/>
                      </a:pPr>
                      <a:r>
                        <a:rPr lang="en-US" sz="1200" b="1">
                          <a:latin typeface="Times New Roman" panose="02020603050405020304" charset="0"/>
                          <a:cs typeface="Times New Roman" panose="02020603050405020304" charset="0"/>
                        </a:rPr>
                        <a:t>                                         </a:t>
                      </a:r>
                      <a:r>
                        <a:rPr lang="en-US" sz="120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r>
                        <a:rPr 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编号：</a:t>
                      </a:r>
                      <a:endParaRPr lang="en-US" altLang="en-US" sz="2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987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单位名称</a:t>
                      </a:r>
                      <a:endParaRPr lang="en-US" altLang="en-US" sz="1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9751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单位地址</a:t>
                      </a:r>
                      <a:endParaRPr lang="en-US" altLang="en-US" sz="1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9941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单位性质</a:t>
                      </a:r>
                      <a:endParaRPr lang="en-US" altLang="en-US" sz="1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法人姓名</a:t>
                      </a:r>
                      <a:endParaRPr lang="en-US" altLang="en-US" sz="1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联系电话</a:t>
                      </a:r>
                      <a:endParaRPr lang="en-US" altLang="en-US" sz="1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7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开户负责人姓名</a:t>
                      </a:r>
                      <a:endParaRPr lang="en-US" altLang="en-US" sz="1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办公电话</a:t>
                      </a:r>
                      <a:endParaRPr lang="en-US" altLang="en-US" sz="1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移动电话</a:t>
                      </a:r>
                      <a:endParaRPr lang="en-US" altLang="en-US" sz="1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工程负责人姓名</a:t>
                      </a:r>
                      <a:endParaRPr lang="en-US" altLang="en-US" sz="1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办公电话</a:t>
                      </a:r>
                      <a:endParaRPr lang="en-US" altLang="en-US" sz="1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移动电话</a:t>
                      </a:r>
                      <a:endParaRPr lang="en-US" altLang="en-US" sz="1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70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开户银行</a:t>
                      </a:r>
                      <a:endParaRPr lang="en-US" altLang="en-US" sz="1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账户</a:t>
                      </a:r>
                      <a:endParaRPr lang="en-US" altLang="en-US" sz="1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税号</a:t>
                      </a:r>
                      <a:endParaRPr lang="en-US" altLang="en-US" sz="1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721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项目简介</a:t>
                      </a:r>
                      <a:endParaRPr lang="en-US" altLang="en-US" sz="1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50850">
                <a:tc rowSpan="3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用汽时间及面积</a:t>
                      </a:r>
                      <a:endParaRPr lang="en-US" altLang="en-US" sz="1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一期用汽时间</a:t>
                      </a:r>
                      <a:endParaRPr lang="en-US" altLang="en-US" sz="1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用热面积</a:t>
                      </a:r>
                      <a:endParaRPr lang="en-US" altLang="en-US" sz="1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algn="r">
                        <a:buNone/>
                      </a:pPr>
                      <a:r>
                        <a:rPr lang="en-US" sz="1200">
                          <a:latin typeface="Times New Roman" panose="02020603050405020304" charset="0"/>
                          <a:cs typeface="Times New Roman" panose="02020603050405020304" charset="0"/>
                        </a:rPr>
                        <a:t>                                        </a:t>
                      </a: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㎡</a:t>
                      </a:r>
                      <a:r>
                        <a:rPr lang="en-US" sz="1200">
                          <a:latin typeface="Times New Roman" panose="02020603050405020304" charset="0"/>
                          <a:cs typeface="Times New Roman" panose="02020603050405020304" charset="0"/>
                        </a:rPr>
                        <a:t>  </a:t>
                      </a:r>
                      <a:endParaRPr lang="en-US" altLang="en-US" sz="120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0068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二期用汽时间</a:t>
                      </a:r>
                      <a:endParaRPr lang="en-US" altLang="en-US" sz="1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用热面积</a:t>
                      </a:r>
                      <a:endParaRPr lang="en-US" altLang="en-US" sz="1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algn="r">
                        <a:buNone/>
                      </a:pPr>
                      <a:r>
                        <a:rPr lang="en-US" sz="1200">
                          <a:latin typeface="Times New Roman" panose="02020603050405020304" charset="0"/>
                          <a:cs typeface="Times New Roman" panose="02020603050405020304" charset="0"/>
                        </a:rPr>
                        <a:t>                                        </a:t>
                      </a: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㎡</a:t>
                      </a:r>
                      <a:r>
                        <a:rPr lang="en-US" sz="120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933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最终面积</a:t>
                      </a:r>
                      <a:endParaRPr lang="en-US" altLang="en-US" sz="1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Times New Roman" panose="02020603050405020304" charset="0"/>
                          <a:cs typeface="Times New Roman" panose="02020603050405020304" charset="0"/>
                        </a:rPr>
                        <a:t>                                                                             </a:t>
                      </a: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㎡</a:t>
                      </a:r>
                      <a:endParaRPr lang="en-US" altLang="en-US" sz="120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92964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单位签字（盖章）</a:t>
                      </a:r>
                      <a:endParaRPr lang="en-US" altLang="en-US" sz="120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p>
                      <a:pPr>
                        <a:buNone/>
                      </a:pPr>
                      <a:r>
                        <a:rPr lang="en-US" sz="1000">
                          <a:latin typeface="Times New Roman" panose="02020603050405020304" charset="0"/>
                          <a:cs typeface="Times New Roman" panose="02020603050405020304" charset="0"/>
                        </a:rPr>
                        <a:t>  </a:t>
                      </a:r>
                      <a:endParaRPr lang="en-US" altLang="en-US" sz="100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0" name="文本框 99"/>
          <p:cNvSpPr txBox="1"/>
          <p:nvPr/>
        </p:nvSpPr>
        <p:spPr>
          <a:xfrm>
            <a:off x="387350" y="7464425"/>
            <a:ext cx="6127750" cy="86836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sz="1050" noProof="1">
                <a:latin typeface="Times New Roman" panose="02020603050405020304" charset="0"/>
                <a:ea typeface="宋体" panose="02010600030101010101" pitchFamily="2" charset="-122"/>
                <a:cs typeface="+mn-cs"/>
              </a:rPr>
              <a:t> </a:t>
            </a:r>
            <a:endParaRPr lang="zh-CN" sz="1200" noProof="1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r>
              <a:rPr lang="zh-CN" sz="1000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申请单位需提供以下资料：</a:t>
            </a:r>
            <a:r>
              <a:rPr lang="zh-CN" sz="1000" noProof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仿宋_GB2312" charset="0"/>
              </a:rPr>
              <a:t>（1）用热申请表；（2）工程规划许可证及规划部门批准的总平面图及电子版；（3）建设图纸及电子版；（4）小区二次管网竣工图；（5）小区平面图（需标注换热站位置及电子版）；（6）户区供热图；（7）营业执照复印件；（8）发票开具信息（加盖财务专用章）；（9）以上材料需加盖单位公章。</a:t>
            </a:r>
            <a:endParaRPr lang="zh-CN" altLang="en-US" sz="1000" noProof="1"/>
          </a:p>
        </p:txBody>
      </p:sp>
      <p:pic>
        <p:nvPicPr>
          <p:cNvPr id="6217" name="图片 3" descr="C:\Documents and Settings\Administrator\桌面\北海热力图标.jpg北海热力图标"/>
          <p:cNvPicPr>
            <a:picLocks noGrp="1" noChangeAspect="1"/>
          </p:cNvPicPr>
          <p:nvPr>
            <p:ph idx="1"/>
          </p:nvPr>
        </p:nvPicPr>
        <p:blipFill>
          <a:blip r:embed="rId1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33488" y="171450"/>
            <a:ext cx="1071562" cy="101441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p>
            <a:r>
              <a:rPr lang="zh-CN" altLang="en-US" sz="2000"/>
              <a:t>授权委托书</a:t>
            </a:r>
            <a:endParaRPr lang="zh-CN" altLang="en-US" sz="20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5925" y="1635125"/>
            <a:ext cx="6099175" cy="6532563"/>
          </a:xfrm>
        </p:spPr>
        <p:txBody>
          <a:bodyPr/>
          <a:p>
            <a:pPr marL="257175" marR="0" indent="-257175" algn="l" defTabSz="6858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zh-CN" altLang="en-US" sz="1600" b="0" i="0" u="none" strike="noStrike" kern="120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57175" marR="0" indent="-257175" algn="l" defTabSz="685800" rtl="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zh-CN" altLang="en-US" sz="1600" b="0" i="0" u="none" strike="noStrike" kern="120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6858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600" b="0" i="0" u="none" strike="noStrike" kern="120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潍坊市北海热力</a:t>
            </a:r>
            <a:r>
              <a:rPr kumimoji="0" lang="zh-CN" altLang="en-US" sz="1600" b="0" i="0" u="none" strike="noStrike" kern="120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有限公司：</a:t>
            </a:r>
            <a:endParaRPr kumimoji="0" lang="zh-CN" altLang="en-US" sz="1600" b="0" i="0" u="none" strike="noStrike" kern="120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6858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600" b="0" i="0" u="none" strike="noStrike" kern="120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我公司现委托本公司员工         ，身份证号：</a:t>
            </a:r>
            <a:r>
              <a:rPr kumimoji="0" lang="zh-CN" altLang="en-US" sz="1600" b="0" i="0" u="sng" strike="noStrike" kern="120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zh-CN" altLang="en-US" sz="1600" b="0" i="0" u="none" strike="noStrike" kern="120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       </a:t>
            </a:r>
            <a:r>
              <a:rPr kumimoji="0" lang="zh-CN" altLang="en-US" sz="1600" b="0" i="0" u="sng" strike="noStrike" kern="120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</a:t>
            </a:r>
            <a:r>
              <a:rPr kumimoji="0" lang="zh-CN" altLang="en-US" sz="1600" b="0" i="0" u="none" strike="noStrike" kern="120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前往贵公司办理供用热相关业务，对受托人在办理上述事项过程中所签署的有关文件，我公司均予以</a:t>
            </a:r>
            <a:r>
              <a:rPr kumimoji="0" lang="zh-CN" altLang="en-US" sz="1600" b="0" i="0" u="none" strike="noStrike" kern="120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认可，并承担相应的法律责任，望协助办理。</a:t>
            </a:r>
            <a:endParaRPr kumimoji="0" lang="zh-CN" altLang="en-US" sz="1600" b="0" i="0" u="none" strike="noStrike" kern="120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6858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600" b="0" i="0" u="none" strike="noStrike" kern="120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6858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600" b="0" i="0" u="none" strike="noStrike" kern="120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法人身份证号码：                           </a:t>
            </a:r>
            <a:endParaRPr kumimoji="0" lang="zh-CN" altLang="en-US" sz="1600" b="0" i="0" u="none" strike="noStrike" kern="120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6858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600" b="0" i="0" u="none" strike="noStrike" kern="120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6858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600" b="0" i="0" u="none" strike="noStrike" kern="120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法 人 签 章：                               </a:t>
            </a:r>
            <a:endParaRPr kumimoji="0" lang="zh-CN" altLang="en-US" sz="1600" b="0" i="0" u="none" strike="noStrike" kern="120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6858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600" b="0" i="0" u="none" strike="noStrike" kern="120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6858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600" b="0" i="0" u="none" strike="noStrike" kern="120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6858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600" b="0" i="0" u="none" strike="noStrike" kern="120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6858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600" b="0" i="0" u="none" strike="noStrike" kern="120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                                  公司名称：</a:t>
            </a:r>
            <a:endParaRPr kumimoji="0" lang="zh-CN" altLang="en-US" sz="1600" b="0" i="0" u="none" strike="noStrike" kern="120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6858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600" b="0" i="0" u="none" strike="noStrike" kern="120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                                    日   期：</a:t>
            </a:r>
            <a:endParaRPr kumimoji="0" lang="zh-CN" altLang="en-US" sz="1600" b="0" i="0" u="none" strike="noStrike" kern="120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6858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1600" b="0" i="0" u="none" strike="noStrike" kern="1200" cap="none" spc="0" normalizeH="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                                    盖   章：</a:t>
            </a:r>
            <a:endParaRPr kumimoji="0" lang="zh-CN" altLang="en-US" sz="1600" b="0" i="0" u="none" strike="noStrike" kern="1200" cap="none" spc="0" normalizeH="0" baseline="0" noProof="1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171" name="图片 3" descr="C:\Documents and Settings\Administrator\桌面\北海热力图标.jpg北海热力图标"/>
          <p:cNvPicPr>
            <a:picLocks noGrp="1" noChangeAspect="1"/>
          </p:cNvPicPr>
          <p:nvPr/>
        </p:nvPicPr>
        <p:blipFill>
          <a:blip r:embed="rId1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58900" y="604838"/>
            <a:ext cx="1069975" cy="10144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ags/tag2.xml><?xml version="1.0" encoding="utf-8"?>
<p:tagLst xmlns:p="http://schemas.openxmlformats.org/presentationml/2006/main">
  <p:tag name="COMMONDATA" val="eyJoZGlkIjoiZGRmNTJlY2UzM2FiNzlhMDQwMjk2OTBkZGU4NWI1ZWQ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2452</Words>
  <Application>WPS 演示</Application>
  <PresentationFormat/>
  <Paragraphs>297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宋体</vt:lpstr>
      <vt:lpstr>Wingdings</vt:lpstr>
      <vt:lpstr>Times New Roman</vt:lpstr>
      <vt:lpstr>仿宋_GB2312</vt:lpstr>
      <vt:lpstr>仿宋</vt:lpstr>
      <vt:lpstr>微软雅黑</vt:lpstr>
      <vt:lpstr>Arial Unicode MS</vt:lpstr>
      <vt:lpstr>Calibri</vt:lpstr>
      <vt:lpstr>默认设计模板</vt:lpstr>
      <vt:lpstr>1_默认设计模板</vt:lpstr>
      <vt:lpstr>供热报装申请书</vt:lpstr>
      <vt:lpstr>供热报装业务流程</vt:lpstr>
      <vt:lpstr>供热报装申请业务相关说明</vt:lpstr>
      <vt:lpstr>采暖用热申请表 </vt:lpstr>
      <vt:lpstr>授权委托书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26</cp:revision>
  <dcterms:created xsi:type="dcterms:W3CDTF">2020-05-01T02:56:00Z</dcterms:created>
  <dcterms:modified xsi:type="dcterms:W3CDTF">2022-05-18T06:22:22Z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2052-11.1.0.11691</vt:lpwstr>
  </property>
  <property fmtid="{D5CDD505-2E9C-101B-9397-08002B2CF9AE}" pid="3" name="ICV">
    <vt:lpwstr>4A1B32FF7A494EA2BC99D669420C2C8D</vt:lpwstr>
  </property>
</Properties>
</file>